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7"/>
  </p:notesMasterIdLst>
  <p:sldIdLst>
    <p:sldId id="584" r:id="rId2"/>
    <p:sldId id="600" r:id="rId3"/>
    <p:sldId id="601" r:id="rId4"/>
    <p:sldId id="602" r:id="rId5"/>
    <p:sldId id="509" r:id="rId6"/>
  </p:sldIdLst>
  <p:sldSz cx="9906000" cy="6858000" type="A4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34988" indent="-77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71563" indent="-157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8138" indent="-2365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144713" indent="-3159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760000"/>
    <a:srgbClr val="FFCC00"/>
    <a:srgbClr val="073E87"/>
    <a:srgbClr val="660066"/>
    <a:srgbClr val="0086EA"/>
    <a:srgbClr val="002060"/>
    <a:srgbClr val="FFCCCC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944" autoAdjust="0"/>
    <p:restoredTop sz="86350" autoAdjust="0"/>
  </p:normalViewPr>
  <p:slideViewPr>
    <p:cSldViewPr>
      <p:cViewPr>
        <p:scale>
          <a:sx n="75" d="100"/>
          <a:sy n="75" d="100"/>
        </p:scale>
        <p:origin x="-1002" y="-126"/>
      </p:cViewPr>
      <p:guideLst>
        <p:guide orient="horz" pos="2880"/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C930EE2-F623-4737-9010-58C92131EF71}" type="datetimeFigureOut">
              <a:rPr lang="ru-RU"/>
              <a:pPr>
                <a:defRPr/>
              </a:pPr>
              <a:t>01.05.2018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F7B0286-7AD4-46E7-8DC4-344ED74C33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1563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8138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4713" algn="l" defTabSz="107156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21457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21457"/>
          <a:lstStyle>
            <a:lvl1pPr marL="0" marR="53643" indent="0" algn="r">
              <a:buNone/>
              <a:defRPr>
                <a:solidFill>
                  <a:schemeClr val="tx1"/>
                </a:solidFill>
              </a:defRPr>
            </a:lvl1pPr>
            <a:lvl2pPr marL="536433" indent="0" algn="ctr">
              <a:buNone/>
            </a:lvl2pPr>
            <a:lvl3pPr marL="1072866" indent="0" algn="ctr">
              <a:buNone/>
            </a:lvl3pPr>
            <a:lvl4pPr marL="1609298" indent="0" algn="ctr">
              <a:buNone/>
            </a:lvl4pPr>
            <a:lvl5pPr marL="2145731" indent="0" algn="ctr">
              <a:buNone/>
            </a:lvl5pPr>
            <a:lvl6pPr marL="2682164" indent="0" algn="ctr">
              <a:buNone/>
            </a:lvl6pPr>
            <a:lvl7pPr marL="3218597" indent="0" algn="ctr">
              <a:buNone/>
            </a:lvl7pPr>
            <a:lvl8pPr marL="3755029" indent="0" algn="ctr">
              <a:buNone/>
            </a:lvl8pPr>
            <a:lvl9pPr marL="4291462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37E3-4217-4F40-91F8-CC86BBD22826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D3857-3AB9-4686-A5D4-A5B46867262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8752-1970-49FF-A723-EECE9B7966E7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79DC9-9BAC-4C1F-9A36-E754EC83C7F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00AD-6948-475E-89F2-647ADCAD20A8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A3A56-B7CA-4361-B1AD-41D4B121D4F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62F9-C6D2-43D6-9E3A-0DDB5CF246A6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C6DC2-FA8C-4225-BBBC-FDB613B2C7F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53643" rIns="53643"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7E07-FB34-4656-9AFB-F4E814C0D906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CE8E-6126-401C-8AD1-DB8CDD28B9B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217FC-EE45-41B0-BCFF-C4138E301A4E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25C4-C38D-4825-95FD-073DDAAC424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53643" tIns="0" rIns="53643" bIns="0" anchor="ctr">
            <a:noAutofit/>
          </a:bodyPr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1859757"/>
            <a:ext cx="4378590" cy="654843"/>
          </a:xfrm>
        </p:spPr>
        <p:txBody>
          <a:bodyPr lIns="53643" tIns="0" rIns="53643" bIns="0" anchor="ctr"/>
          <a:lstStyle>
            <a:lvl1pPr marL="0" indent="0">
              <a:buNone/>
              <a:defRPr sz="2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514600"/>
            <a:ext cx="4378590" cy="3845720"/>
          </a:xfrm>
        </p:spPr>
        <p:txBody>
          <a:bodyPr tIns="0"/>
          <a:lstStyle>
            <a:lvl1pPr>
              <a:defRPr sz="26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8CE80-7D20-46A2-81AE-4BA4FC20D9F5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F65A7-1DA7-4BA4-BDA2-95723CB44CA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D02BC-E339-41C4-B2CE-C0B22C606504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365A0-4B5A-4B66-BA92-EFBE25EBDBE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4DB8-0326-4DCA-A02E-6D4741748286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2FFF-D416-4468-AC17-624DB0A156C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1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3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21457" rIns="21457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200"/>
            </a:lvl3pPr>
            <a:lvl4pPr indent="0" algn="l">
              <a:buNone/>
              <a:defRPr sz="1100"/>
            </a:lvl4pPr>
            <a:lvl5pPr indent="0" algn="l">
              <a:buNone/>
              <a:defRPr sz="11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3300"/>
            </a:lvl1pPr>
            <a:lvl2pPr>
              <a:defRPr sz="3100"/>
            </a:lvl2pPr>
            <a:lvl3pPr>
              <a:defRPr sz="2800"/>
            </a:lvl3pPr>
            <a:lvl4pPr>
              <a:defRPr sz="2300"/>
            </a:lvl4pPr>
            <a:lvl5pPr>
              <a:defRPr sz="21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FA69-3245-41ED-A34E-CA42C6CA0257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6C6A-0502-45AC-BDBC-C5860FC369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429000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670925" y="5359400"/>
            <a:ext cx="1682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1113" y="5816600"/>
            <a:ext cx="99282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746625" y="6219825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6"/>
            <a:ext cx="2397252" cy="1582621"/>
          </a:xfrm>
        </p:spPr>
        <p:txBody>
          <a:bodyPr lIns="53643" rIns="53643" bIns="53643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75101" rIns="53643"/>
          <a:lstStyle>
            <a:lvl1pPr marL="0" indent="0" algn="l">
              <a:spcBef>
                <a:spcPts val="293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8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64C01-04F3-4D83-AF74-DF9A813F26C4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0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7F85B-BA81-47BE-9763-736F61F8F6F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113" y="-7938"/>
            <a:ext cx="9928226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635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7287" tIns="53643" rIns="107287" bIns="53643"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53643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935163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7287" tIns="53643" rIns="107287" bIns="53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48C5638-F924-4E00-A376-276560C638CC}" type="datetime1">
              <a:rPr lang="fr-FR"/>
              <a:pPr>
                <a:defRPr/>
              </a:pPr>
              <a:t>01/05/2018</a:t>
            </a:fld>
            <a:endParaRPr lang="fr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0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0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7B85672-CA13-4B05-A44C-E001AF15421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0638" y="203200"/>
            <a:ext cx="9945688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5" r:id="rId2"/>
    <p:sldLayoutId id="2147483734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5" r:id="rId9"/>
    <p:sldLayoutId id="2147483731" r:id="rId10"/>
    <p:sldLayoutId id="214748373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Calibri" pitchFamily="34" charset="0"/>
        </a:defRPr>
      </a:lvl9pPr>
    </p:titleStyle>
    <p:bodyStyle>
      <a:lvl1pPr marL="320675" indent="-320675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0888" indent="-2889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889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825" indent="-246063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16088" indent="-246063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038444" indent="-246759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53018" indent="-21457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4877" indent="-21457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96737" indent="-21457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200" smtClean="0"/>
              <a:t>В методическую копилку  учителя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2720975" y="2060575"/>
            <a:ext cx="6911975" cy="4318000"/>
          </a:xfrm>
        </p:spPr>
        <p:txBody>
          <a:bodyPr/>
          <a:lstStyle/>
          <a:p>
            <a:endParaRPr lang="ru-RU" sz="2700" smtClean="0"/>
          </a:p>
        </p:txBody>
      </p:sp>
      <p:pic>
        <p:nvPicPr>
          <p:cNvPr id="14339" name="Picture 4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2050" y="2058988"/>
            <a:ext cx="7273925" cy="479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200" smtClean="0"/>
              <a:t>Инновационная деятельность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4000" smtClean="0">
              <a:solidFill>
                <a:srgbClr val="073E87"/>
              </a:solidFill>
              <a:latin typeface="Times New Roman" pitchFamily="18" charset="0"/>
            </a:endParaRPr>
          </a:p>
          <a:p>
            <a:r>
              <a:rPr lang="ru-RU" sz="4000" smtClean="0">
                <a:solidFill>
                  <a:srgbClr val="002060"/>
                </a:solidFill>
                <a:latin typeface="Times New Roman" pitchFamily="18" charset="0"/>
              </a:rPr>
              <a:t>Как оформить документацию инновационного образовательного проекта</a:t>
            </a:r>
            <a:r>
              <a:rPr lang="en-US" sz="400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ru-RU" sz="4000" smtClean="0">
              <a:solidFill>
                <a:srgbClr val="002060"/>
              </a:solidFill>
              <a:latin typeface="Times New Roman" pitchFamily="18" charset="0"/>
            </a:endParaRPr>
          </a:p>
          <a:p>
            <a:endParaRPr lang="en-US" sz="400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3200" smtClean="0">
                <a:solidFill>
                  <a:srgbClr val="002060"/>
                </a:solidFill>
                <a:latin typeface="Times New Roman" pitchFamily="18" charset="0"/>
              </a:rPr>
              <a:t>Практическое руководство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Знакомимся с пособием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Пособие содержит формат документов инновационного проекта. Показаны актуальные направления инновационной деятельности образовательных организаций в контексте Федерального закона «Обл образовании в Российской Федерации», государственной программы «Развитие образования» на 2013-2020 годы в условиях перехода к реализации ФГОС.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700" smtClean="0"/>
              <a:t>Адресовано руководителя и педагогам образовательных организаций, специалистам органов управления образованием, преподавателям организаций высшего и дополнительного профессионального образования, а также всем, кто начинает заниматься инновационной деятельностью.</a:t>
            </a:r>
          </a:p>
          <a:p>
            <a:r>
              <a:rPr lang="ru-RU" sz="2700" smtClean="0"/>
              <a:t>Авторы-составители: Е.И. Фастова, О.Л.Иванова</a:t>
            </a:r>
          </a:p>
          <a:p>
            <a:r>
              <a:rPr lang="ru-RU" sz="2700" smtClean="0"/>
              <a:t>Издательство «Учитель», 2014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1" name="Group 77"/>
          <p:cNvGraphicFramePr>
            <a:graphicFrameLocks noGrp="1"/>
          </p:cNvGraphicFramePr>
          <p:nvPr/>
        </p:nvGraphicFramePr>
        <p:xfrm>
          <a:off x="200025" y="1268413"/>
          <a:ext cx="9512300" cy="6880225"/>
        </p:xfrm>
        <a:graphic>
          <a:graphicData uri="http://schemas.openxmlformats.org/drawingml/2006/table">
            <a:tbl>
              <a:tblPr/>
              <a:tblGrid>
                <a:gridCol w="6469063"/>
                <a:gridCol w="1404937"/>
                <a:gridCol w="1638300"/>
              </a:tblGrid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Нормативно-правовое обеспечение инновационной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erriweather Light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erriweather Light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83763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Формат инновационного проекта (паспорт)</a:t>
                      </a: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1143000" marR="0" lvl="2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Как определить проблему, на решение которой направлен инновационный проект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latin typeface="Times New Roman" pitchFamily="18" charset="0"/>
                        <a:ea typeface="Merriweather Light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7B6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   Обоснование актуальности инновационного проекта</a:t>
                      </a:r>
                      <a:endParaRPr kumimoji="0" lang="ru-RU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    Выбор направления инновационной деятельности и определение темы инновационного проекта</a:t>
                      </a: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688">
                <a:tc>
                  <a:txBody>
                    <a:bodyPr/>
                    <a:lstStyle/>
                    <a:p>
                      <a:pPr marL="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       Постановка цели и задач проекта</a:t>
                      </a: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700" b="1" i="0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3075">
                <a:tc>
                  <a:txBody>
                    <a:bodyPr/>
                    <a:lstStyle/>
                    <a:p>
                      <a:pPr marL="62865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Содержание инновационного проекта</a:t>
                      </a: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700" b="1" i="1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025">
                <a:tc>
                  <a:txBody>
                    <a:bodyPr/>
                    <a:lstStyle/>
                    <a:p>
                      <a:pPr marL="628650" marR="0" lvl="2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   Представление дорожной карты реализации инновационного проекта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700" b="1" i="1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963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бюджета инновационного проекта</a:t>
                      </a: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7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8376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7B6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Merriweather Light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>
                      <a:noFill/>
                    </a:lnR>
                    <a:lnT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39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03" marR="7403" marT="7403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dbl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5395"/>
                    </a:solidFill>
                  </a:tcPr>
                </a:tc>
              </a:tr>
            </a:tbl>
          </a:graphicData>
        </a:graphic>
      </p:graphicFrame>
      <p:sp>
        <p:nvSpPr>
          <p:cNvPr id="18477" name="Прямоугольник 4"/>
          <p:cNvSpPr>
            <a:spLocks noChangeArrowheads="1"/>
          </p:cNvSpPr>
          <p:nvPr/>
        </p:nvSpPr>
        <p:spPr bwMode="auto">
          <a:xfrm>
            <a:off x="776288" y="333375"/>
            <a:ext cx="87852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7287" tIns="53643" rIns="107287" bIns="53643">
            <a:spAutoFit/>
          </a:bodyPr>
          <a:lstStyle/>
          <a:p>
            <a:pPr algn="ctr"/>
            <a:r>
              <a:rPr lang="ru-RU" sz="2800" b="1">
                <a:solidFill>
                  <a:srgbClr val="073E87"/>
                </a:solidFill>
                <a:latin typeface="Times New Roman" pitchFamily="18" charset="0"/>
                <a:ea typeface="Merriweather Light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073E87"/>
                </a:solidFill>
                <a:latin typeface="Times New Roman" pitchFamily="18" charset="0"/>
                <a:ea typeface="Merriweather Light"/>
                <a:cs typeface="Times New Roman" pitchFamily="18" charset="0"/>
              </a:rPr>
              <a:t>Содержание</a:t>
            </a:r>
            <a:r>
              <a:rPr lang="ru-RU" sz="3200" b="1">
                <a:solidFill>
                  <a:srgbClr val="073E87"/>
                </a:solidFill>
                <a:latin typeface="Calibri" pitchFamily="34" charset="0"/>
                <a:ea typeface="Merriweather Light"/>
                <a:cs typeface="Times New Roman" pitchFamily="18" charset="0"/>
              </a:rPr>
              <a:t>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53438" y="6492875"/>
            <a:ext cx="1258887" cy="365125"/>
          </a:xfrm>
        </p:spPr>
        <p:txBody>
          <a:bodyPr/>
          <a:lstStyle/>
          <a:p>
            <a:pPr>
              <a:defRPr/>
            </a:pPr>
            <a:fld id="{3931821B-CC2F-40C0-9F33-59C36E12E95C}" type="slidenum">
              <a:rPr lang="fr-CA"/>
              <a:pPr>
                <a:defRPr/>
              </a:pPr>
              <a:t>5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6745</TotalTime>
  <Words>133</Words>
  <Application>Microsoft Office PowerPoint</Application>
  <PresentationFormat>Лист A4 (210x297 мм)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Times New Roman</vt:lpstr>
      <vt:lpstr>Merriweather Light</vt:lpstr>
      <vt:lpstr>Поток</vt:lpstr>
      <vt:lpstr>Поток</vt:lpstr>
      <vt:lpstr>Поток</vt:lpstr>
      <vt:lpstr>Поток</vt:lpstr>
      <vt:lpstr>В методическую копилку  учителя</vt:lpstr>
      <vt:lpstr>Инновационная деятельность</vt:lpstr>
      <vt:lpstr>Знакомимся с пособием</vt:lpstr>
      <vt:lpstr>Слайд 4</vt:lpstr>
      <vt:lpstr>Слайд 5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ppsworld.ru</dc:creator>
  <cp:lastModifiedBy>User</cp:lastModifiedBy>
  <cp:revision>517</cp:revision>
  <dcterms:created xsi:type="dcterms:W3CDTF">2013-05-07T09:53:16Z</dcterms:created>
  <dcterms:modified xsi:type="dcterms:W3CDTF">2018-05-01T06:49:34Z</dcterms:modified>
</cp:coreProperties>
</file>